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4" r:id="rId16"/>
    <p:sldId id="275" r:id="rId17"/>
    <p:sldId id="272" r:id="rId18"/>
    <p:sldId id="269" r:id="rId19"/>
    <p:sldId id="276" r:id="rId20"/>
    <p:sldId id="273" r:id="rId21"/>
    <p:sldId id="277" r:id="rId22"/>
    <p:sldId id="270" r:id="rId23"/>
  </p:sldIdLst>
  <p:sldSz cx="9144000" cy="5143500" type="screen16x9"/>
  <p:notesSz cx="6858000" cy="9144000"/>
  <p:embeddedFontLst>
    <p:embeddedFont>
      <p:font typeface="Raleway" panose="020B0604020202020204" charset="0"/>
      <p:regular r:id="rId25"/>
      <p:bold r:id="rId26"/>
      <p:italic r:id="rId27"/>
      <p:boldItalic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  <p:embeddedFont>
      <p:font typeface="Lato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0c3128598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0c3128598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0c3128598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0c3128598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0c3128598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10c3128598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10c312859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10c312859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10c312859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10c312859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196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10c312859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10c312859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123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10c312859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10c312859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45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10c312859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10c312859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417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4501c779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4501c779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4501c779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4501c779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56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0c312859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10c312859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10c312859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10c312859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751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4501c779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4501c779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334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4501c779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4501c779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0c3128598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0c3128598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0c3128598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10c3128598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0c3128598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10c3128598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0c3128598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10c3128598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0c3128598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10c3128598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0c3128598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10c3128598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10c3128598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10c3128598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Oriented Programming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Jesus Javier Ponce</a:t>
            </a:r>
            <a:endParaRPr dirty="0"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t="10297"/>
          <a:stretch/>
        </p:blipFill>
        <p:spPr>
          <a:xfrm>
            <a:off x="5356275" y="1365250"/>
            <a:ext cx="3399675" cy="23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Objects/Instances </a:t>
            </a:r>
            <a:endParaRPr dirty="0"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Objects/Instances are the result containing the specific information.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Ford F-150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Chevy Suburban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Porsche 911</a:t>
            </a:r>
            <a:endParaRPr dirty="0"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84000" y="2510588"/>
            <a:ext cx="1975450" cy="13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9150" y="2544100"/>
            <a:ext cx="1722450" cy="133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2"/>
          <p:cNvCxnSpPr>
            <a:stCxn id="163" idx="1"/>
            <a:endCxn id="164" idx="1"/>
          </p:cNvCxnSpPr>
          <p:nvPr/>
        </p:nvCxnSpPr>
        <p:spPr>
          <a:xfrm>
            <a:off x="6459450" y="3209425"/>
            <a:ext cx="809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" name="Google Shape;166;p22"/>
          <p:cNvSpPr txBox="1"/>
          <p:nvPr/>
        </p:nvSpPr>
        <p:spPr>
          <a:xfrm>
            <a:off x="4484000" y="2078875"/>
            <a:ext cx="197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Class: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7269150" y="2078875"/>
            <a:ext cx="197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Object/Instance: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 </a:t>
            </a:r>
            <a:endParaRPr dirty="0"/>
          </a:p>
        </p:txBody>
      </p: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246600" cy="2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 is the act of traits being passed between classes: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Every single car will contain:</a:t>
            </a: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4 Wheels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Doors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Windows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Engine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Then every car will have individual traits in addition to.                               </a:t>
            </a:r>
            <a:endParaRPr dirty="0"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725" y="1717000"/>
            <a:ext cx="2984851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 example </a:t>
            </a:r>
            <a:endParaRPr dirty="0"/>
          </a:p>
        </p:txBody>
      </p:sp>
      <p:sp>
        <p:nvSpPr>
          <p:cNvPr id="180" name="Google Shape;180;p24"/>
          <p:cNvSpPr/>
          <p:nvPr/>
        </p:nvSpPr>
        <p:spPr>
          <a:xfrm>
            <a:off x="4026225" y="1853850"/>
            <a:ext cx="1429200" cy="92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5486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Cars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5833600" y="3803475"/>
            <a:ext cx="1429200" cy="92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6400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Sport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4026225" y="3803475"/>
            <a:ext cx="1429200" cy="92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6400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SUV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2218850" y="3803475"/>
            <a:ext cx="1429200" cy="92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6400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Truck	</a:t>
            </a:r>
            <a:endParaRPr dirty="0">
              <a:solidFill>
                <a:schemeClr val="accent3"/>
              </a:solidFill>
            </a:endParaRPr>
          </a:p>
        </p:txBody>
      </p:sp>
      <p:cxnSp>
        <p:nvCxnSpPr>
          <p:cNvPr id="184" name="Google Shape;184;p24"/>
          <p:cNvCxnSpPr>
            <a:stCxn id="180" idx="2"/>
            <a:endCxn id="183" idx="0"/>
          </p:cNvCxnSpPr>
          <p:nvPr/>
        </p:nvCxnSpPr>
        <p:spPr>
          <a:xfrm flipH="1">
            <a:off x="2933325" y="2780550"/>
            <a:ext cx="1807500" cy="102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" name="Google Shape;185;p24"/>
          <p:cNvCxnSpPr>
            <a:stCxn id="180" idx="2"/>
            <a:endCxn id="182" idx="0"/>
          </p:cNvCxnSpPr>
          <p:nvPr/>
        </p:nvCxnSpPr>
        <p:spPr>
          <a:xfrm>
            <a:off x="4740825" y="2780550"/>
            <a:ext cx="0" cy="102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24"/>
          <p:cNvCxnSpPr>
            <a:stCxn id="180" idx="2"/>
            <a:endCxn id="181" idx="0"/>
          </p:cNvCxnSpPr>
          <p:nvPr/>
        </p:nvCxnSpPr>
        <p:spPr>
          <a:xfrm>
            <a:off x="4740825" y="2780550"/>
            <a:ext cx="1807500" cy="102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" name="Google Shape;187;p24"/>
          <p:cNvSpPr/>
          <p:nvPr/>
        </p:nvSpPr>
        <p:spPr>
          <a:xfrm>
            <a:off x="4379925" y="2245350"/>
            <a:ext cx="721800" cy="53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-4 Wheels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-Windows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-Can Drive</a:t>
            </a:r>
            <a:endParaRPr sz="1000" dirty="0">
              <a:solidFill>
                <a:schemeClr val="accent2"/>
              </a:solidFill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6098625" y="1747525"/>
            <a:ext cx="254700" cy="24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4"/>
          <p:cNvSpPr/>
          <p:nvPr/>
        </p:nvSpPr>
        <p:spPr>
          <a:xfrm>
            <a:off x="6098625" y="2069725"/>
            <a:ext cx="254700" cy="247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24"/>
          <p:cNvSpPr txBox="1"/>
          <p:nvPr/>
        </p:nvSpPr>
        <p:spPr>
          <a:xfrm>
            <a:off x="6353325" y="1701925"/>
            <a:ext cx="90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Attributes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6353325" y="2024125"/>
            <a:ext cx="90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Functions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2926250" y="4194975"/>
            <a:ext cx="721800" cy="53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-4 Wheels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-Windows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-Can Drive</a:t>
            </a:r>
            <a:endParaRPr sz="1000" dirty="0">
              <a:solidFill>
                <a:schemeClr val="accent2"/>
              </a:solidFill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4740825" y="4194975"/>
            <a:ext cx="721800" cy="53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-4 Wheels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-Windows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-Can Drive</a:t>
            </a:r>
            <a:endParaRPr sz="1000" dirty="0">
              <a:solidFill>
                <a:schemeClr val="accent2"/>
              </a:solidFill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6541000" y="4194975"/>
            <a:ext cx="721800" cy="53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-4 Wheels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-Windows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-Can Drive</a:t>
            </a:r>
            <a:endParaRPr sz="1000" dirty="0">
              <a:solidFill>
                <a:schemeClr val="accent2"/>
              </a:solidFill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2218850" y="4194975"/>
            <a:ext cx="721800" cy="53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-Truck Bed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-4WD</a:t>
            </a:r>
            <a:endParaRPr sz="1000" dirty="0">
              <a:solidFill>
                <a:schemeClr val="dk1"/>
              </a:solidFill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4026225" y="4194975"/>
            <a:ext cx="721800" cy="53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-9 Seats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-Automatic doors</a:t>
            </a:r>
            <a:endParaRPr sz="1000" dirty="0">
              <a:solidFill>
                <a:schemeClr val="accent2"/>
              </a:solidFill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5833600" y="4194975"/>
            <a:ext cx="707400" cy="53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-2 Doors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-Sports Mode</a:t>
            </a:r>
            <a:endParaRPr sz="1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</a:t>
            </a:r>
            <a:endParaRPr dirty="0"/>
          </a:p>
        </p:txBody>
      </p:sp>
      <p:pic>
        <p:nvPicPr>
          <p:cNvPr id="203" name="Google Shape;203;p25"/>
          <p:cNvPicPr preferRelativeResize="0"/>
          <p:nvPr/>
        </p:nvPicPr>
        <p:blipFill rotWithShape="1">
          <a:blip r:embed="rId3">
            <a:alphaModFix/>
          </a:blip>
          <a:srcRect t="2190"/>
          <a:stretch/>
        </p:blipFill>
        <p:spPr>
          <a:xfrm>
            <a:off x="729450" y="2477175"/>
            <a:ext cx="2700024" cy="10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729450" y="1872625"/>
            <a:ext cx="19755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ato"/>
                <a:ea typeface="Lato"/>
                <a:cs typeface="Lato"/>
                <a:sym typeface="Lato"/>
              </a:rPr>
              <a:t>Creating a </a:t>
            </a:r>
            <a:r>
              <a:rPr lang="en" sz="1200" dirty="0" smtClean="0">
                <a:latin typeface="Lato"/>
                <a:ea typeface="Lato"/>
                <a:cs typeface="Lato"/>
                <a:sym typeface="Lato"/>
              </a:rPr>
              <a:t>Class/blue print and setting the variables: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</a:t>
            </a:r>
            <a:endParaRPr dirty="0"/>
          </a:p>
        </p:txBody>
      </p:sp>
      <p:sp>
        <p:nvSpPr>
          <p:cNvPr id="205" name="Google Shape;205;p25"/>
          <p:cNvSpPr txBox="1"/>
          <p:nvPr/>
        </p:nvSpPr>
        <p:spPr>
          <a:xfrm>
            <a:off x="729449" y="1872625"/>
            <a:ext cx="5870133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ato"/>
                <a:ea typeface="Lato"/>
                <a:cs typeface="Lato"/>
                <a:sym typeface="Lato"/>
              </a:rPr>
              <a:t>Creating a </a:t>
            </a:r>
            <a:r>
              <a:rPr lang="en" sz="1200" dirty="0" smtClean="0">
                <a:latin typeface="Lato"/>
                <a:ea typeface="Lato"/>
                <a:cs typeface="Lato"/>
                <a:sym typeface="Lato"/>
              </a:rPr>
              <a:t>Class and defining a blueprint: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class Person</a:t>
            </a:r>
            <a:r>
              <a:rPr lang="en-US" sz="1200" dirty="0" smtClean="0">
                <a:latin typeface="Lato"/>
                <a:ea typeface="Lato"/>
                <a:cs typeface="Lato"/>
                <a:sym typeface="Lato"/>
              </a:rPr>
              <a:t>:			#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create class                        </a:t>
            </a: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def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__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init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__(self, job, name, age):              </a:t>
            </a:r>
            <a:r>
              <a:rPr lang="en-US" sz="1200" dirty="0" smtClean="0">
                <a:latin typeface="Lato"/>
                <a:ea typeface="Lato"/>
                <a:cs typeface="Lato"/>
                <a:sym typeface="Lato"/>
              </a:rPr>
              <a:t>#initialize class function with 3 variables</a:t>
            </a:r>
            <a:endParaRPr lang="en-US" sz="1200" dirty="0"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self.job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= job</a:t>
            </a: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       self.name = name</a:t>
            </a: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self.age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= 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int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(age)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59114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</a:t>
            </a:r>
            <a:endParaRPr/>
          </a:p>
        </p:txBody>
      </p:sp>
      <p:sp>
        <p:nvSpPr>
          <p:cNvPr id="205" name="Google Shape;205;p25"/>
          <p:cNvSpPr txBox="1"/>
          <p:nvPr/>
        </p:nvSpPr>
        <p:spPr>
          <a:xfrm>
            <a:off x="99391" y="1872625"/>
            <a:ext cx="5473148" cy="166196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Lato"/>
                <a:ea typeface="Lato"/>
                <a:cs typeface="Lato"/>
                <a:sym typeface="Lato"/>
              </a:rPr>
              <a:t>Creating a </a:t>
            </a:r>
            <a:r>
              <a:rPr lang="en" sz="1200" b="1" dirty="0" smtClean="0">
                <a:latin typeface="Lato"/>
                <a:ea typeface="Lato"/>
                <a:cs typeface="Lato"/>
                <a:sym typeface="Lato"/>
              </a:rPr>
              <a:t>Class and defining a blueprint: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class Person</a:t>
            </a:r>
            <a:r>
              <a:rPr lang="en-US" sz="1200" dirty="0" smtClean="0">
                <a:latin typeface="Lato"/>
                <a:ea typeface="Lato"/>
                <a:cs typeface="Lato"/>
                <a:sym typeface="Lato"/>
              </a:rPr>
              <a:t>:			#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create class                        </a:t>
            </a: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   </a:t>
            </a:r>
            <a:endParaRPr lang="en-US" sz="1200" dirty="0" smtClean="0"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sz="1200" dirty="0" smtClean="0">
                <a:latin typeface="Lato"/>
                <a:ea typeface="Lato"/>
                <a:cs typeface="Lato"/>
                <a:sym typeface="Lato"/>
              </a:rPr>
              <a:t>       </a:t>
            </a:r>
            <a:r>
              <a:rPr lang="en-US" sz="1200" dirty="0" err="1" smtClean="0">
                <a:latin typeface="Lato"/>
                <a:ea typeface="Lato"/>
                <a:cs typeface="Lato"/>
                <a:sym typeface="Lato"/>
              </a:rPr>
              <a:t>def</a:t>
            </a:r>
            <a:r>
              <a:rPr lang="en-US" sz="1200" dirty="0" smtClean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__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init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__(self, job, name, age):              </a:t>
            </a:r>
            <a:r>
              <a:rPr lang="en-US" sz="1200" dirty="0" smtClean="0">
                <a:latin typeface="Lato"/>
                <a:ea typeface="Lato"/>
                <a:cs typeface="Lato"/>
                <a:sym typeface="Lato"/>
              </a:rPr>
              <a:t>#initialize class function with 3 variables</a:t>
            </a:r>
            <a:endParaRPr lang="en-US" sz="1200" dirty="0"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self.job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= job</a:t>
            </a: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       self.name = name</a:t>
            </a: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self.age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= 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int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(age)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5696841" y="1727733"/>
            <a:ext cx="3447159" cy="129263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latin typeface="Lato"/>
                <a:ea typeface="Lato"/>
                <a:cs typeface="Lato"/>
                <a:sym typeface="Lato"/>
              </a:rPr>
              <a:t>Creating an object: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 smtClean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Lato"/>
                <a:ea typeface="Lato"/>
                <a:cs typeface="Lato"/>
                <a:sym typeface="Lato"/>
              </a:rPr>
              <a:t>Bob is the variable holding 3 places in person class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ato"/>
              <a:ea typeface="Lato"/>
              <a:cs typeface="Lato"/>
              <a:sym typeface="Lato"/>
            </a:endParaRPr>
          </a:p>
          <a:p>
            <a:pPr lvl="0"/>
            <a:endParaRPr lang="en-US" sz="1200" dirty="0" smtClean="0"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sz="1200" dirty="0" smtClean="0">
                <a:latin typeface="Lato"/>
                <a:ea typeface="Lato"/>
                <a:cs typeface="Lato"/>
                <a:sym typeface="Lato"/>
              </a:rPr>
              <a:t>Bob 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= Person("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contracter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", "Bob", "40") 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8745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</a:t>
            </a:r>
            <a:endParaRPr/>
          </a:p>
        </p:txBody>
      </p:sp>
      <p:sp>
        <p:nvSpPr>
          <p:cNvPr id="205" name="Google Shape;205;p25"/>
          <p:cNvSpPr txBox="1"/>
          <p:nvPr/>
        </p:nvSpPr>
        <p:spPr>
          <a:xfrm>
            <a:off x="99391" y="1872625"/>
            <a:ext cx="5473148" cy="166196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Lato"/>
                <a:ea typeface="Lato"/>
                <a:cs typeface="Lato"/>
                <a:sym typeface="Lato"/>
              </a:rPr>
              <a:t>Creating a </a:t>
            </a:r>
            <a:r>
              <a:rPr lang="en" sz="1200" b="1" dirty="0" smtClean="0">
                <a:latin typeface="Lato"/>
                <a:ea typeface="Lato"/>
                <a:cs typeface="Lato"/>
                <a:sym typeface="Lato"/>
              </a:rPr>
              <a:t>Class and defining a blueprint: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class Person</a:t>
            </a:r>
            <a:r>
              <a:rPr lang="en-US" sz="1200" dirty="0" smtClean="0">
                <a:latin typeface="Lato"/>
                <a:ea typeface="Lato"/>
                <a:cs typeface="Lato"/>
                <a:sym typeface="Lato"/>
              </a:rPr>
              <a:t>:			#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create class                        </a:t>
            </a: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   </a:t>
            </a:r>
            <a:endParaRPr lang="en-US" sz="1200" dirty="0" smtClean="0"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sz="1200" dirty="0" smtClean="0">
                <a:latin typeface="Lato"/>
                <a:ea typeface="Lato"/>
                <a:cs typeface="Lato"/>
                <a:sym typeface="Lato"/>
              </a:rPr>
              <a:t>       </a:t>
            </a:r>
            <a:r>
              <a:rPr lang="en-US" sz="1200" dirty="0" err="1" smtClean="0">
                <a:latin typeface="Lato"/>
                <a:ea typeface="Lato"/>
                <a:cs typeface="Lato"/>
                <a:sym typeface="Lato"/>
              </a:rPr>
              <a:t>def</a:t>
            </a:r>
            <a:r>
              <a:rPr lang="en-US" sz="1200" dirty="0" smtClean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__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init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__(self, job, name, age):              </a:t>
            </a:r>
            <a:r>
              <a:rPr lang="en-US" sz="1200" dirty="0" smtClean="0">
                <a:latin typeface="Lato"/>
                <a:ea typeface="Lato"/>
                <a:cs typeface="Lato"/>
                <a:sym typeface="Lato"/>
              </a:rPr>
              <a:t>#initialize class function with 3 variables</a:t>
            </a:r>
            <a:endParaRPr lang="en-US" sz="1200" dirty="0"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self.job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= job</a:t>
            </a: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       self.name = name</a:t>
            </a: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self.age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= 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int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(age)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5696841" y="1727733"/>
            <a:ext cx="3447159" cy="129263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latin typeface="Lato"/>
                <a:ea typeface="Lato"/>
                <a:cs typeface="Lato"/>
                <a:sym typeface="Lato"/>
              </a:rPr>
              <a:t>Creating an object: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 smtClean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Lato"/>
                <a:ea typeface="Lato"/>
                <a:cs typeface="Lato"/>
                <a:sym typeface="Lato"/>
              </a:rPr>
              <a:t>Bob is the variable holding 3 places in person class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ato"/>
              <a:ea typeface="Lato"/>
              <a:cs typeface="Lato"/>
              <a:sym typeface="Lato"/>
            </a:endParaRPr>
          </a:p>
          <a:p>
            <a:pPr lvl="0"/>
            <a:endParaRPr lang="en-US" sz="1200" dirty="0" smtClean="0"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sz="1200" dirty="0" smtClean="0">
                <a:latin typeface="Lato"/>
                <a:ea typeface="Lato"/>
                <a:cs typeface="Lato"/>
                <a:sym typeface="Lato"/>
              </a:rPr>
              <a:t>Bob 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= Person("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contracter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", "Bob", "40") 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3024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</a:t>
            </a:r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59" y="2573788"/>
            <a:ext cx="4353675" cy="4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/>
        </p:nvSpPr>
        <p:spPr>
          <a:xfrm>
            <a:off x="496957" y="2057275"/>
            <a:ext cx="280946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Lato"/>
                <a:ea typeface="Lato"/>
                <a:cs typeface="Lato"/>
                <a:sym typeface="Lato"/>
              </a:rPr>
              <a:t>Examples of Defining </a:t>
            </a:r>
            <a:r>
              <a:rPr lang="en" sz="1200" dirty="0">
                <a:latin typeface="Lato"/>
                <a:ea typeface="Lato"/>
                <a:cs typeface="Lato"/>
                <a:sym typeface="Lato"/>
              </a:rPr>
              <a:t>a print </a:t>
            </a:r>
            <a:r>
              <a:rPr lang="en" sz="1200" dirty="0" smtClean="0">
                <a:latin typeface="Lato"/>
                <a:ea typeface="Lato"/>
                <a:cs typeface="Lato"/>
                <a:sym typeface="Lato"/>
              </a:rPr>
              <a:t>statement: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450574" y="3463656"/>
            <a:ext cx="379459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print("miles car can run " + 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str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Corolla.getmilage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(10</a:t>
            </a:r>
            <a:r>
              <a:rPr lang="en-US" sz="1200" dirty="0" smtClean="0">
                <a:latin typeface="Lato"/>
                <a:ea typeface="Lato"/>
                <a:cs typeface="Lato"/>
                <a:sym typeface="Lato"/>
              </a:rPr>
              <a:t>)))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3142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Syntax</a:t>
            </a:r>
            <a:endParaRPr dirty="0"/>
          </a:p>
        </p:txBody>
      </p:sp>
      <p:sp>
        <p:nvSpPr>
          <p:cNvPr id="226" name="Google Shape;226;p26"/>
          <p:cNvSpPr txBox="1"/>
          <p:nvPr/>
        </p:nvSpPr>
        <p:spPr>
          <a:xfrm>
            <a:off x="2122500" y="1437672"/>
            <a:ext cx="290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ato"/>
                <a:ea typeface="Lato"/>
                <a:cs typeface="Lato"/>
                <a:sym typeface="Lato"/>
              </a:rPr>
              <a:t>Defining a child and parent classes: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000" y="1858279"/>
            <a:ext cx="4001058" cy="32069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Syntax</a:t>
            </a:r>
            <a:endParaRPr dirty="0"/>
          </a:p>
        </p:txBody>
      </p:sp>
      <p:sp>
        <p:nvSpPr>
          <p:cNvPr id="224" name="Google Shape;224;p26"/>
          <p:cNvSpPr txBox="1"/>
          <p:nvPr/>
        </p:nvSpPr>
        <p:spPr>
          <a:xfrm>
            <a:off x="2704950" y="1375629"/>
            <a:ext cx="278900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ato"/>
                <a:ea typeface="Lato"/>
                <a:cs typeface="Lato"/>
                <a:sym typeface="Lato"/>
              </a:rPr>
              <a:t>Creating a </a:t>
            </a:r>
            <a:r>
              <a:rPr lang="en" sz="1200" dirty="0" smtClean="0">
                <a:latin typeface="Lato"/>
                <a:ea typeface="Lato"/>
                <a:cs typeface="Lato"/>
                <a:sym typeface="Lato"/>
              </a:rPr>
              <a:t>Parent an Child functions: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4517426" y="1940198"/>
            <a:ext cx="3725426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ato"/>
                <a:ea typeface="Lato"/>
                <a:cs typeface="Lato"/>
                <a:sym typeface="Lato"/>
              </a:rPr>
              <a:t>Defining a child </a:t>
            </a:r>
            <a:r>
              <a:rPr lang="en" sz="1200" dirty="0" smtClean="0">
                <a:latin typeface="Lato"/>
                <a:ea typeface="Lato"/>
                <a:cs typeface="Lato"/>
                <a:sym typeface="Lato"/>
              </a:rPr>
              <a:t>class: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 smtClean="0"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class Minivan(Vehicle</a:t>
            </a:r>
            <a:r>
              <a:rPr lang="en-US" sz="1200" dirty="0" smtClean="0">
                <a:latin typeface="Lato"/>
                <a:ea typeface="Lato"/>
                <a:cs typeface="Lato"/>
                <a:sym typeface="Lato"/>
              </a:rPr>
              <a:t>):	</a:t>
            </a:r>
            <a:r>
              <a:rPr lang="en-US" sz="1200" dirty="0" smtClean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#uses vehicle parent class</a:t>
            </a:r>
            <a:endParaRPr lang="en-US" sz="1200"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def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__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init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__(self, name, mpg, drive, engine, seats):</a:t>
            </a: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en-US" sz="1200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super().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__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init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__(name, mpg, drive, engine)</a:t>
            </a: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self.seats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= seats</a:t>
            </a:r>
          </a:p>
          <a:p>
            <a:pPr lvl="0"/>
            <a:endParaRPr lang="en-US" sz="1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352103" y="2260700"/>
            <a:ext cx="3106599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/>
            <a:r>
              <a:rPr lang="en" sz="1200" u="sng" dirty="0">
                <a:latin typeface="Lato"/>
                <a:ea typeface="Lato"/>
                <a:cs typeface="Lato"/>
                <a:sym typeface="Lato"/>
              </a:rPr>
              <a:t>Parent </a:t>
            </a:r>
            <a:r>
              <a:rPr lang="en" sz="1200" u="sng" dirty="0" smtClean="0">
                <a:latin typeface="Lato"/>
                <a:ea typeface="Lato"/>
                <a:cs typeface="Lato"/>
                <a:sym typeface="Lato"/>
              </a:rPr>
              <a:t>Class:</a:t>
            </a:r>
            <a:r>
              <a:rPr lang="en-US" sz="1200" u="sng" dirty="0">
                <a:latin typeface="Lato"/>
                <a:ea typeface="Lato"/>
                <a:cs typeface="Lato"/>
                <a:sym typeface="Lato"/>
              </a:rPr>
              <a:t>class Vehicle:  </a:t>
            </a:r>
            <a:endParaRPr lang="en-US" sz="1200" u="sng" dirty="0" smtClean="0"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sz="1200" u="sng" dirty="0" smtClean="0">
                <a:latin typeface="Lato"/>
                <a:ea typeface="Lato"/>
                <a:cs typeface="Lato"/>
                <a:sym typeface="Lato"/>
              </a:rPr>
              <a:t>                                                                    </a:t>
            </a:r>
            <a:endParaRPr lang="en-US" sz="1200" u="sng" dirty="0"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sz="1200" u="sng" dirty="0"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def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__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init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__(self, name, mpg, drive, engine):         </a:t>
            </a: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       self.name = name</a:t>
            </a: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       self.mpg = 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int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(mpg)</a:t>
            </a: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self.drive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= drive</a:t>
            </a:r>
          </a:p>
          <a:p>
            <a:pPr lvl="0"/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en-US" sz="1200" dirty="0" err="1">
                <a:latin typeface="Lato"/>
                <a:ea typeface="Lato"/>
                <a:cs typeface="Lato"/>
                <a:sym typeface="Lato"/>
              </a:rPr>
              <a:t>self.engine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 = engine</a:t>
            </a:r>
          </a:p>
          <a:p>
            <a:pPr lvl="0"/>
            <a:endParaRPr lang="en-US" sz="1200" u="sng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u="sng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9641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Car Manufacturer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have recently been hired as a car manufacturer are tasked with 3 objectives.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Understand a customers requirement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Meet the customers need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Do it efficiently.</a:t>
            </a:r>
            <a:endParaRPr dirty="0"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50" y="1999175"/>
            <a:ext cx="404613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</a:t>
            </a:r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 rotWithShape="1">
          <a:blip r:embed="rId3">
            <a:alphaModFix/>
          </a:blip>
          <a:srcRect t="2190"/>
          <a:stretch/>
        </p:blipFill>
        <p:spPr>
          <a:xfrm>
            <a:off x="729450" y="2241925"/>
            <a:ext cx="2700024" cy="10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3819650"/>
            <a:ext cx="2700025" cy="21391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729450" y="1872625"/>
            <a:ext cx="197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Creating a Class: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729450" y="3450350"/>
            <a:ext cx="197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Instantiating a Class: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5659" y="2241925"/>
            <a:ext cx="4353675" cy="4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5070" y="3491600"/>
            <a:ext cx="1191330" cy="2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5075" y="4233650"/>
            <a:ext cx="1805825" cy="2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/>
        </p:nvSpPr>
        <p:spPr>
          <a:xfrm>
            <a:off x="4345650" y="1853850"/>
            <a:ext cx="197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Defining a print statement: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6675075" y="2887050"/>
            <a:ext cx="197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Lato"/>
                <a:ea typeface="Lato"/>
                <a:cs typeface="Lato"/>
                <a:sym typeface="Lato"/>
              </a:rPr>
              <a:t>With</a:t>
            </a:r>
            <a:endParaRPr sz="1200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6675075" y="3158025"/>
            <a:ext cx="197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Input: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6675075" y="3884375"/>
            <a:ext cx="197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Output: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5645" y="3491600"/>
            <a:ext cx="1191330" cy="2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/>
          <p:nvPr/>
        </p:nvSpPr>
        <p:spPr>
          <a:xfrm>
            <a:off x="4345650" y="2887050"/>
            <a:ext cx="197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Lato"/>
                <a:ea typeface="Lato"/>
                <a:cs typeface="Lato"/>
                <a:sym typeface="Lato"/>
              </a:rPr>
              <a:t>Without</a:t>
            </a:r>
            <a:endParaRPr sz="1200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4345650" y="3158025"/>
            <a:ext cx="197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Input: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4345650" y="3884375"/>
            <a:ext cx="197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Output: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1575" y="4233650"/>
            <a:ext cx="2780050" cy="122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510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</a:t>
            </a:r>
            <a:endParaRPr/>
          </a:p>
        </p:txBody>
      </p:sp>
      <p:sp>
        <p:nvSpPr>
          <p:cNvPr id="224" name="Google Shape;224;p26"/>
          <p:cNvSpPr txBox="1"/>
          <p:nvPr/>
        </p:nvSpPr>
        <p:spPr>
          <a:xfrm>
            <a:off x="729450" y="1872625"/>
            <a:ext cx="197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Creating a function: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729450" y="3122300"/>
            <a:ext cx="197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Calling the function: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4040850" y="1853850"/>
            <a:ext cx="290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Defining a child and parent classes: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223150"/>
            <a:ext cx="3041593" cy="85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3405075"/>
            <a:ext cx="2200644" cy="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/>
        </p:nvSpPr>
        <p:spPr>
          <a:xfrm>
            <a:off x="729450" y="4261700"/>
            <a:ext cx="197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Output: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737" y="4556875"/>
            <a:ext cx="1988920" cy="4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0850" y="4167290"/>
            <a:ext cx="2357325" cy="38958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 txBox="1"/>
          <p:nvPr/>
        </p:nvSpPr>
        <p:spPr>
          <a:xfrm>
            <a:off x="4040850" y="3873175"/>
            <a:ext cx="144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Lato"/>
                <a:ea typeface="Lato"/>
                <a:cs typeface="Lato"/>
                <a:sym typeface="Lato"/>
              </a:rPr>
              <a:t>Child Class:</a:t>
            </a:r>
            <a:endParaRPr sz="1200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4040850" y="2311050"/>
            <a:ext cx="19755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latin typeface="Lato"/>
                <a:ea typeface="Lato"/>
                <a:cs typeface="Lato"/>
                <a:sym typeface="Lato"/>
              </a:rPr>
              <a:t>Parent Class</a:t>
            </a:r>
            <a:r>
              <a:rPr lang="en" sz="1200" u="sng" dirty="0" smtClean="0"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u="sng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7646186" y="2311050"/>
            <a:ext cx="554700" cy="450900"/>
          </a:xfrm>
          <a:prstGeom prst="roundRect">
            <a:avLst>
              <a:gd name="adj" fmla="val 50000"/>
            </a:avLst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Paret Class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8284586" y="3227601"/>
            <a:ext cx="554700" cy="4509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Child Class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6899120" y="3227601"/>
            <a:ext cx="593400" cy="4509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Child Class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6572999" y="4144151"/>
            <a:ext cx="593400" cy="4509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39" name="Google Shape;239;p26"/>
          <p:cNvSpPr/>
          <p:nvPr/>
        </p:nvSpPr>
        <p:spPr>
          <a:xfrm>
            <a:off x="7225245" y="4144148"/>
            <a:ext cx="683100" cy="4509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Instance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7942302" y="4144152"/>
            <a:ext cx="554700" cy="4509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8513200" y="4144150"/>
            <a:ext cx="630900" cy="4509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Instance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242" name="Google Shape;242;p26"/>
          <p:cNvCxnSpPr>
            <a:stCxn id="235" idx="2"/>
            <a:endCxn id="236" idx="0"/>
          </p:cNvCxnSpPr>
          <p:nvPr/>
        </p:nvCxnSpPr>
        <p:spPr>
          <a:xfrm rot="-5400000" flipH="1">
            <a:off x="8009936" y="2675550"/>
            <a:ext cx="465600" cy="6384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" name="Google Shape;243;p26"/>
          <p:cNvCxnSpPr>
            <a:stCxn id="237" idx="0"/>
            <a:endCxn id="235" idx="2"/>
          </p:cNvCxnSpPr>
          <p:nvPr/>
        </p:nvCxnSpPr>
        <p:spPr>
          <a:xfrm rot="-5400000">
            <a:off x="7326920" y="2630901"/>
            <a:ext cx="465600" cy="72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" name="Google Shape;244;p26"/>
          <p:cNvCxnSpPr>
            <a:stCxn id="237" idx="2"/>
            <a:endCxn id="239" idx="0"/>
          </p:cNvCxnSpPr>
          <p:nvPr/>
        </p:nvCxnSpPr>
        <p:spPr>
          <a:xfrm rot="-5400000" flipH="1">
            <a:off x="7148570" y="3725751"/>
            <a:ext cx="465600" cy="3711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" name="Google Shape;245;p26"/>
          <p:cNvCxnSpPr>
            <a:stCxn id="238" idx="0"/>
            <a:endCxn id="237" idx="2"/>
          </p:cNvCxnSpPr>
          <p:nvPr/>
        </p:nvCxnSpPr>
        <p:spPr>
          <a:xfrm rot="-5400000">
            <a:off x="6799949" y="3748301"/>
            <a:ext cx="465600" cy="326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" name="Google Shape;246;p26"/>
          <p:cNvCxnSpPr>
            <a:stCxn id="236" idx="2"/>
            <a:endCxn id="241" idx="0"/>
          </p:cNvCxnSpPr>
          <p:nvPr/>
        </p:nvCxnSpPr>
        <p:spPr>
          <a:xfrm rot="-5400000" flipH="1">
            <a:off x="8462486" y="3777951"/>
            <a:ext cx="465600" cy="2667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" name="Google Shape;247;p26"/>
          <p:cNvCxnSpPr>
            <a:stCxn id="240" idx="0"/>
            <a:endCxn id="236" idx="2"/>
          </p:cNvCxnSpPr>
          <p:nvPr/>
        </p:nvCxnSpPr>
        <p:spPr>
          <a:xfrm rot="-5400000">
            <a:off x="8158002" y="3740202"/>
            <a:ext cx="465600" cy="3423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09353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Luck</a:t>
            </a:r>
            <a:endParaRPr/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7900" y="1920500"/>
            <a:ext cx="2588200" cy="25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Blueprints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15"/>
          <p:cNvSpPr/>
          <p:nvPr/>
        </p:nvSpPr>
        <p:spPr>
          <a:xfrm>
            <a:off x="4012075" y="1645050"/>
            <a:ext cx="1429200" cy="92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3"/>
                </a:solidFill>
              </a:rPr>
              <a:t>Vehicle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5819450" y="3594675"/>
            <a:ext cx="1429200" cy="92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Sport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4012075" y="3594675"/>
            <a:ext cx="1429200" cy="92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SUV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204700" y="3594675"/>
            <a:ext cx="1429200" cy="92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Truck	</a:t>
            </a:r>
            <a:endParaRPr dirty="0">
              <a:solidFill>
                <a:schemeClr val="accent3"/>
              </a:solidFill>
            </a:endParaRPr>
          </a:p>
        </p:txBody>
      </p:sp>
      <p:cxnSp>
        <p:nvCxnSpPr>
          <p:cNvPr id="105" name="Google Shape;105;p15"/>
          <p:cNvCxnSpPr>
            <a:stCxn id="101" idx="2"/>
            <a:endCxn id="104" idx="0"/>
          </p:cNvCxnSpPr>
          <p:nvPr/>
        </p:nvCxnSpPr>
        <p:spPr>
          <a:xfrm flipH="1">
            <a:off x="2919175" y="2571750"/>
            <a:ext cx="1807500" cy="102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5"/>
          <p:cNvCxnSpPr>
            <a:stCxn id="101" idx="2"/>
            <a:endCxn id="103" idx="0"/>
          </p:cNvCxnSpPr>
          <p:nvPr/>
        </p:nvCxnSpPr>
        <p:spPr>
          <a:xfrm>
            <a:off x="4726675" y="2571750"/>
            <a:ext cx="0" cy="102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5"/>
          <p:cNvCxnSpPr>
            <a:stCxn id="101" idx="2"/>
            <a:endCxn id="102" idx="0"/>
          </p:cNvCxnSpPr>
          <p:nvPr/>
        </p:nvCxnSpPr>
        <p:spPr>
          <a:xfrm>
            <a:off x="4726675" y="2571750"/>
            <a:ext cx="1807500" cy="102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Customers</a:t>
            </a: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24684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John - The construction worker</a:t>
            </a:r>
            <a:endParaRPr dirty="0"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5909500" y="2078875"/>
            <a:ext cx="24684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Dan - The racer</a:t>
            </a:r>
            <a:endParaRPr dirty="0"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3464525" y="2078875"/>
            <a:ext cx="24684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Susan - The Soccer Mom</a:t>
            </a:r>
            <a:endParaRPr dirty="0"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225" y="2571750"/>
            <a:ext cx="146685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4537" y="2527724"/>
            <a:ext cx="2178273" cy="21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6500" y="2425775"/>
            <a:ext cx="2382175" cy="23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Instances - Ford F-150</a:t>
            </a:r>
            <a:endParaRPr dirty="0"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24684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John - The construction worker</a:t>
            </a:r>
            <a:endParaRPr dirty="0"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225" y="2571750"/>
            <a:ext cx="146685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200" y="2178875"/>
            <a:ext cx="3240624" cy="21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Instances - Chevy Suburban</a:t>
            </a:r>
            <a:endParaRPr dirty="0"/>
          </a:p>
        </p:txBody>
      </p:sp>
      <p:sp>
        <p:nvSpPr>
          <p:cNvPr id="132" name="Google Shape;132;p18"/>
          <p:cNvSpPr txBox="1"/>
          <p:nvPr/>
        </p:nvSpPr>
        <p:spPr>
          <a:xfrm>
            <a:off x="729450" y="21788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Susan - The Soccer Mom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12" y="2571749"/>
            <a:ext cx="2178273" cy="21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625" y="2722912"/>
            <a:ext cx="3751901" cy="18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Instances - Porsche 911 Turbo S</a:t>
            </a:r>
            <a:endParaRPr dirty="0"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800" y="2633575"/>
            <a:ext cx="3134198" cy="1763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>
            <a:spLocks noGrp="1"/>
          </p:cNvSpPr>
          <p:nvPr>
            <p:ph type="body" idx="1"/>
          </p:nvPr>
        </p:nvSpPr>
        <p:spPr>
          <a:xfrm>
            <a:off x="1122450" y="2135475"/>
            <a:ext cx="24684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Dan - The racer</a:t>
            </a:r>
            <a:endParaRPr dirty="0"/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482375"/>
            <a:ext cx="2382175" cy="23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Application</a:t>
            </a:r>
            <a:endParaRPr dirty="0"/>
          </a:p>
        </p:txBody>
      </p:sp>
      <p:sp>
        <p:nvSpPr>
          <p:cNvPr id="148" name="Google Shape;148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apply the scenario to Object Oriented programming:</a:t>
            </a: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Classes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Objects/Instances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Inheritance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950" y="1808150"/>
            <a:ext cx="3513203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are a Blueprint</a:t>
            </a:r>
            <a:endParaRPr dirty="0"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contain predefined:</a:t>
            </a: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Variables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Functions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Methods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Classes are used when you need to create a lot of similar items.</a:t>
            </a:r>
            <a:endParaRPr dirty="0"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200" y="1717000"/>
            <a:ext cx="298485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481</Words>
  <Application>Microsoft Office PowerPoint</Application>
  <PresentationFormat>On-screen Show (16:9)</PresentationFormat>
  <Paragraphs>159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Raleway</vt:lpstr>
      <vt:lpstr>Arial</vt:lpstr>
      <vt:lpstr>Roboto</vt:lpstr>
      <vt:lpstr>Lato</vt:lpstr>
      <vt:lpstr>Streamline</vt:lpstr>
      <vt:lpstr>Object Oriented Programming</vt:lpstr>
      <vt:lpstr>The Car Manufacturer</vt:lpstr>
      <vt:lpstr>The Blueprints </vt:lpstr>
      <vt:lpstr>The Customers</vt:lpstr>
      <vt:lpstr>The Instances - Ford F-150</vt:lpstr>
      <vt:lpstr>The Instances - Chevy Suburban</vt:lpstr>
      <vt:lpstr>The Instances - Porsche 911 Turbo S</vt:lpstr>
      <vt:lpstr>Programming Application</vt:lpstr>
      <vt:lpstr>Classes are a Blueprint</vt:lpstr>
      <vt:lpstr>Objects/Instances </vt:lpstr>
      <vt:lpstr>Inheritance </vt:lpstr>
      <vt:lpstr>Inheritance example </vt:lpstr>
      <vt:lpstr>Syntax</vt:lpstr>
      <vt:lpstr>Syntax</vt:lpstr>
      <vt:lpstr>Syntax</vt:lpstr>
      <vt:lpstr>Syntax</vt:lpstr>
      <vt:lpstr>Syntax</vt:lpstr>
      <vt:lpstr>Syntax</vt:lpstr>
      <vt:lpstr>Syntax</vt:lpstr>
      <vt:lpstr>Syntax</vt:lpstr>
      <vt:lpstr>Syntax</vt:lpstr>
      <vt:lpstr>Good Luck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</dc:title>
  <dc:creator>Warren Kunz</dc:creator>
  <cp:lastModifiedBy>Warren Kunz</cp:lastModifiedBy>
  <cp:revision>10</cp:revision>
  <dcterms:modified xsi:type="dcterms:W3CDTF">2023-03-24T16:24:16Z</dcterms:modified>
</cp:coreProperties>
</file>